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492" r:id="rId2"/>
    <p:sldId id="463" r:id="rId3"/>
    <p:sldId id="479" r:id="rId4"/>
    <p:sldId id="487" r:id="rId5"/>
    <p:sldId id="464" r:id="rId6"/>
    <p:sldId id="489" r:id="rId7"/>
    <p:sldId id="412" r:id="rId8"/>
    <p:sldId id="490" r:id="rId9"/>
    <p:sldId id="420" r:id="rId10"/>
    <p:sldId id="413" r:id="rId11"/>
    <p:sldId id="414" r:id="rId12"/>
    <p:sldId id="466" r:id="rId13"/>
    <p:sldId id="491" r:id="rId14"/>
    <p:sldId id="483" r:id="rId15"/>
    <p:sldId id="419" r:id="rId16"/>
    <p:sldId id="493" r:id="rId17"/>
    <p:sldId id="494" r:id="rId18"/>
    <p:sldId id="495" r:id="rId19"/>
    <p:sldId id="496" r:id="rId20"/>
    <p:sldId id="497" r:id="rId21"/>
    <p:sldId id="498" r:id="rId22"/>
    <p:sldId id="499" r:id="rId23"/>
    <p:sldId id="486" r:id="rId24"/>
    <p:sldId id="399" r:id="rId25"/>
    <p:sldId id="409" r:id="rId26"/>
    <p:sldId id="484" r:id="rId27"/>
    <p:sldId id="4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17175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05050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206176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340306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2/SQL%20Script%20Basic.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Corporate_Full_Stack_Training/blob/master/Day%2012/SQL%20Script%20Advance.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12/OIA%20using%20SQL%20Script%20Advance.txt" TargetMode="External"/><Relationship Id="rId5" Type="http://schemas.openxmlformats.org/officeDocument/2006/relationships/image" Target="../media/image2.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ADBC%20and%20View%20Proxy.txt"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12</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28126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Categories of SQL Script Code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 xmlns:a16="http://schemas.microsoft.com/office/drawing/2014/main"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 xmlns:a16="http://schemas.microsoft.com/office/drawing/2014/main"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 xmlns:a16="http://schemas.microsoft.com/office/drawing/2014/main"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Data Flow Logic</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Containers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 xmlns:a16="http://schemas.microsoft.com/office/drawing/2014/main"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 xmlns:a16="http://schemas.microsoft.com/office/drawing/2014/main"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 xmlns:a16="http://schemas.microsoft.com/office/drawing/2014/main" id="{CF7586A6-F552-4065-A1FE-29E4B2685E32}"/>
              </a:ext>
            </a:extLst>
          </p:cNvPr>
          <p:cNvGrpSpPr/>
          <p:nvPr/>
        </p:nvGrpSpPr>
        <p:grpSpPr>
          <a:xfrm>
            <a:off x="280280" y="1631409"/>
            <a:ext cx="607909" cy="464813"/>
            <a:chOff x="2001838" y="4022726"/>
            <a:chExt cx="5207000" cy="4332287"/>
          </a:xfrm>
          <a:solidFill>
            <a:schemeClr val="accent1"/>
          </a:solidFill>
        </p:grpSpPr>
        <p:sp>
          <p:nvSpPr>
            <p:cNvPr id="36"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 xmlns:a16="http://schemas.microsoft.com/office/drawing/2014/main"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 xmlns:a16="http://schemas.microsoft.com/office/drawing/2014/main"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 xmlns:a16="http://schemas.microsoft.com/office/drawing/2014/main"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 xmlns:a16="http://schemas.microsoft.com/office/drawing/2014/main"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 xmlns:a16="http://schemas.microsoft.com/office/drawing/2014/main"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User Defined Function ( UDF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 xmlns:a16="http://schemas.microsoft.com/office/drawing/2014/main"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 xmlns:a16="http://schemas.microsoft.com/office/drawing/2014/main"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 xmlns:a16="http://schemas.microsoft.com/office/drawing/2014/main"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 xmlns:a16="http://schemas.microsoft.com/office/drawing/2014/main"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 xmlns:a16="http://schemas.microsoft.com/office/drawing/2014/main" id="{26FF2654-4FEB-4601-9DBC-CE9129C9BAFA}"/>
              </a:ext>
            </a:extLst>
          </p:cNvPr>
          <p:cNvSpPr/>
          <p:nvPr/>
        </p:nvSpPr>
        <p:spPr>
          <a:xfrm>
            <a:off x="1099933" y="4118890"/>
            <a:ext cx="3904461" cy="1723549"/>
          </a:xfrm>
          <a:prstGeom prst="rect">
            <a:avLst/>
          </a:prstGeom>
        </p:spPr>
        <p:txBody>
          <a:bodyPr wrap="square" lIns="0" tIns="0" rIns="0" bIns="0" anchor="t">
            <a:spAutoFit/>
          </a:bodyPr>
          <a:lstStyle/>
          <a:p>
            <a:r>
              <a:rPr lang="en-US" sz="1600" b="1" dirty="0"/>
              <a:t>Scalar</a:t>
            </a:r>
            <a:r>
              <a:rPr lang="en-US" sz="1600" dirty="0"/>
              <a:t> UDFs are </a:t>
            </a:r>
            <a:r>
              <a:rPr lang="en-US" sz="1600" b="1" dirty="0"/>
              <a:t>user</a:t>
            </a:r>
            <a:r>
              <a:rPr lang="en-US" sz="1600" dirty="0"/>
              <a:t>-</a:t>
            </a:r>
            <a:r>
              <a:rPr lang="en-US" sz="1600" b="1" dirty="0"/>
              <a:t>defined functions</a:t>
            </a:r>
            <a:r>
              <a:rPr lang="en-US" sz="1600" dirty="0"/>
              <a:t> which accept multiple input parameters and result exactly one </a:t>
            </a:r>
            <a:r>
              <a:rPr lang="en-US" sz="1600" b="1" dirty="0"/>
              <a:t>scalar</a:t>
            </a:r>
            <a:r>
              <a:rPr lang="en-US" sz="1600" dirty="0"/>
              <a:t> value. These </a:t>
            </a:r>
            <a:r>
              <a:rPr lang="en-US" sz="1600" b="1" dirty="0"/>
              <a:t>functions</a:t>
            </a:r>
            <a:r>
              <a:rPr lang="en-US" sz="1600" dirty="0"/>
              <a:t> allow the developer to encapsulate complex algorithms into manageable, reusable code which can then be nested within the field list of a SELECT statement.</a:t>
            </a:r>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 xmlns:a16="http://schemas.microsoft.com/office/drawing/2014/main" id="{AE7FF6D1-FF11-4F1E-8DA5-7E792A828F0A}"/>
              </a:ext>
            </a:extLst>
          </p:cNvPr>
          <p:cNvSpPr/>
          <p:nvPr/>
        </p:nvSpPr>
        <p:spPr>
          <a:xfrm>
            <a:off x="7205180" y="1224925"/>
            <a:ext cx="4348592" cy="2708434"/>
          </a:xfrm>
          <a:prstGeom prst="rect">
            <a:avLst/>
          </a:prstGeom>
        </p:spPr>
        <p:txBody>
          <a:bodyPr wrap="square" lIns="0" tIns="0" rIns="0" bIns="0" anchor="t">
            <a:spAutoFit/>
          </a:bodyPr>
          <a:lstStyle/>
          <a:p>
            <a:r>
              <a:rPr lang="en-US" sz="1600" dirty="0"/>
              <a:t>A table UDF is a user-defined function that returns data of a table type. The return type of a table-valued function is a table, therefore, you can use the table-valued function just like you would use a table.</a:t>
            </a:r>
          </a:p>
          <a:p>
            <a:r>
              <a:rPr lang="en-US" sz="1600" dirty="0"/>
              <a:t>Syntax:</a:t>
            </a:r>
          </a:p>
          <a:p>
            <a:endParaRPr lang="en-US" sz="1600" dirty="0"/>
          </a:p>
          <a:p>
            <a:r>
              <a:rPr lang="en-US" sz="1600" dirty="0"/>
              <a:t>CREATE FUNCTION funcname(p1 type)</a:t>
            </a:r>
          </a:p>
          <a:p>
            <a:r>
              <a:rPr lang="en-US" sz="1600" dirty="0"/>
              <a:t>DEFAULT SCHEMA </a:t>
            </a:r>
            <a:r>
              <a:rPr lang="en-US" sz="1600" dirty="0" err="1"/>
              <a:t>schemaname</a:t>
            </a:r>
            <a:endParaRPr lang="en-US" sz="1600" dirty="0"/>
          </a:p>
          <a:p>
            <a:r>
              <a:rPr lang="en-US" sz="1600" dirty="0"/>
              <a:t>AS BEGIN</a:t>
            </a:r>
          </a:p>
          <a:p>
            <a:endParaRPr lang="en-US" sz="1600" dirty="0"/>
          </a:p>
          <a:p>
            <a:r>
              <a:rPr lang="en-US" sz="1600" dirty="0"/>
              <a:t>END;</a:t>
            </a:r>
          </a:p>
        </p:txBody>
      </p:sp>
      <p:grpSp>
        <p:nvGrpSpPr>
          <p:cNvPr id="81" name="Group 80">
            <a:extLst>
              <a:ext uri="{FF2B5EF4-FFF2-40B4-BE49-F238E27FC236}">
                <a16:creationId xmlns=""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5853996" y="2437345"/>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 xmlns:a16="http://schemas.microsoft.com/office/drawing/2014/main"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
        <p:nvSpPr>
          <p:cNvPr id="3" name="Rectangle 2"/>
          <p:cNvSpPr/>
          <p:nvPr/>
        </p:nvSpPr>
        <p:spPr>
          <a:xfrm>
            <a:off x="852527" y="4377311"/>
            <a:ext cx="1977657" cy="707886"/>
          </a:xfrm>
          <a:prstGeom prst="rect">
            <a:avLst/>
          </a:prstGeom>
        </p:spPr>
        <p:txBody>
          <a:bodyPr wrap="none">
            <a:spAutoFit/>
          </a:bodyPr>
          <a:lstStyle/>
          <a:p>
            <a:r>
              <a:rPr lang="en-US" sz="2000" b="1" dirty="0" smtClean="0"/>
              <a:t>Exercise </a:t>
            </a:r>
          </a:p>
          <a:p>
            <a:r>
              <a:rPr lang="en-US" sz="2000" dirty="0" smtClean="0">
                <a:hlinkClick r:id="rId4"/>
              </a:rPr>
              <a:t>SQL Script Basic’s</a:t>
            </a:r>
            <a:endParaRPr lang="en-US" sz="2000" dirty="0"/>
          </a:p>
        </p:txBody>
      </p:sp>
    </p:spTree>
    <p:extLst>
      <p:ext uri="{BB962C8B-B14F-4D97-AF65-F5344CB8AC3E}">
        <p14:creationId xmlns:p14="http://schemas.microsoft.com/office/powerpoint/2010/main" val="171153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Data Objects in SQL Script ( Variables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a16="http://schemas.microsoft.com/office/drawing/2014/main" xmlns=""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xmlns=""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a16="http://schemas.microsoft.com/office/drawing/2014/main" xmlns=""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a16="http://schemas.microsoft.com/office/drawing/2014/main" xmlns=""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a16="http://schemas.microsoft.com/office/drawing/2014/main" xmlns=""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a16="http://schemas.microsoft.com/office/drawing/2014/main" xmlns=""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a16="http://schemas.microsoft.com/office/drawing/2014/main" xmlns=""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a16="http://schemas.microsoft.com/office/drawing/2014/main" xmlns=""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a16="http://schemas.microsoft.com/office/drawing/2014/main" xmlns=""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a16="http://schemas.microsoft.com/office/drawing/2014/main" xmlns=""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xmlns=""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a16="http://schemas.microsoft.com/office/drawing/2014/main" xmlns=""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a16="http://schemas.microsoft.com/office/drawing/2014/main" xmlns=""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a16="http://schemas.microsoft.com/office/drawing/2014/main" xmlns=""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a16="http://schemas.microsoft.com/office/drawing/2014/main" xmlns=""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a16="http://schemas.microsoft.com/office/drawing/2014/main" xmlns=""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a16="http://schemas.microsoft.com/office/drawing/2014/main" xmlns=""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a16="http://schemas.microsoft.com/office/drawing/2014/main" xmlns=""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a16="http://schemas.microsoft.com/office/drawing/2014/main" xmlns=""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a16="http://schemas.microsoft.com/office/drawing/2014/main" xmlns=""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a16="http://schemas.microsoft.com/office/drawing/2014/main" xmlns=""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32996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27802"/>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p>
          <a:p>
            <a:r>
              <a:rPr lang="en-US" dirty="0"/>
              <a:t>Procedures are re-useable processing block with a specific sequence of data transformation. The procedure can have multi-input/output parameters. The procedure can be created as read-only or read-write.</a:t>
            </a:r>
          </a:p>
        </p:txBody>
      </p:sp>
      <p:pic>
        <p:nvPicPr>
          <p:cNvPr id="5" name="Picture 4"/>
          <p:cNvPicPr>
            <a:picLocks noChangeAspect="1"/>
          </p:cNvPicPr>
          <p:nvPr/>
        </p:nvPicPr>
        <p:blipFill>
          <a:blip r:embed="rId3"/>
          <a:stretch>
            <a:fillRect/>
          </a:stretch>
        </p:blipFill>
        <p:spPr>
          <a:xfrm>
            <a:off x="645233" y="3028701"/>
            <a:ext cx="8342857" cy="3314286"/>
          </a:xfrm>
          <a:prstGeom prst="rect">
            <a:avLst/>
          </a:prstGeom>
        </p:spPr>
      </p:pic>
    </p:spTree>
    <p:extLst>
      <p:ext uri="{BB962C8B-B14F-4D97-AF65-F5344CB8AC3E}">
        <p14:creationId xmlns:p14="http://schemas.microsoft.com/office/powerpoint/2010/main" val="267674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318053" y="927802"/>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endParaRPr lang="en-US" dirty="0"/>
          </a:p>
          <a:p>
            <a:r>
              <a:rPr lang="en-US" dirty="0"/>
              <a:t>You can name a cursor so that it could be referred to in a program to fetch and process the rows returned by the SQL statement, one at a time. </a:t>
            </a:r>
          </a:p>
          <a:p>
            <a:r>
              <a:rPr lang="en-US" dirty="0"/>
              <a:t>There 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226158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r>
              <a:rPr lang="en-US" sz="3600" b="1" dirty="0" smtClean="0">
                <a:latin typeface="Cooper Black" panose="0208090404030B020404" pitchFamily="18" charset="0"/>
              </a:rPr>
              <a:t> </a:t>
            </a:r>
            <a:endParaRPr lang="en-US" sz="3600" b="1" dirty="0">
              <a:latin typeface="Cooper Black" panose="0208090404030B020404" pitchFamily="18" charset="0"/>
            </a:endParaRP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91550" y="1084224"/>
            <a:ext cx="9819861" cy="400110"/>
          </a:xfrm>
          <a:prstGeom prst="rect">
            <a:avLst/>
          </a:prstGeom>
        </p:spPr>
        <p:txBody>
          <a:bodyPr wrap="square">
            <a:spAutoFit/>
          </a:bodyPr>
          <a:lstStyle/>
          <a:p>
            <a:r>
              <a:rPr lang="en-US" sz="2000" dirty="0" smtClean="0"/>
              <a:t> </a:t>
            </a:r>
            <a:r>
              <a:rPr lang="en-US" sz="2000" dirty="0" smtClean="0">
                <a:hlinkClick r:id="rId4"/>
              </a:rPr>
              <a:t>SQL Script Advance</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1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1048614"/>
            <a:ext cx="11696243" cy="5632311"/>
          </a:xfrm>
          <a:prstGeom prst="rect">
            <a:avLst/>
          </a:prstGeom>
          <a:noFill/>
        </p:spPr>
        <p:txBody>
          <a:bodyPr wrap="square" rtlCol="0">
            <a:spAutoFit/>
          </a:bodyPr>
          <a:lstStyle/>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Proxy</a:t>
            </a:r>
          </a:p>
          <a:p>
            <a:pPr marL="285750" lvl="0" indent="-285750">
              <a:buFont typeface="Arial" panose="020B0604020202020204" pitchFamily="34" charset="0"/>
              <a:buChar char="•"/>
            </a:pPr>
            <a:r>
              <a:rPr lang="en-US" i="1" dirty="0"/>
              <a:t>Transporting of  Dependent Objects</a:t>
            </a:r>
          </a:p>
          <a:p>
            <a:pPr marL="895243" lvl="1" indent="-285750">
              <a:buFont typeface="Wingdings" panose="05000000000000000000" pitchFamily="2" charset="2"/>
              <a:buChar char="Ø"/>
            </a:pPr>
            <a:r>
              <a:rPr lang="en-US" i="1" dirty="0"/>
              <a:t>Lifecycle Management</a:t>
            </a:r>
          </a:p>
          <a:p>
            <a:pPr marL="895243" lvl="1" indent="-285750">
              <a:buFont typeface="Wingdings" panose="05000000000000000000" pitchFamily="2" charset="2"/>
              <a:buChar char="Ø"/>
            </a:pPr>
            <a:r>
              <a:rPr lang="en-US" i="1" dirty="0"/>
              <a:t>HANA  Transport </a:t>
            </a:r>
            <a:r>
              <a:rPr lang="en-US" i="1" dirty="0" smtClean="0"/>
              <a:t>Container</a:t>
            </a:r>
          </a:p>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a:p>
            <a:pPr marL="609493" lvl="1"/>
            <a:endParaRPr lang="en-US" i="1" dirty="0"/>
          </a:p>
          <a:p>
            <a:pPr marL="285750" lvl="0" indent="-285750">
              <a:buFont typeface="Arial" panose="020B0604020202020204" pitchFamily="34" charset="0"/>
              <a:buChar char="•"/>
            </a:pPr>
            <a:endParaRPr lang="en-US" i="1" dirty="0"/>
          </a:p>
          <a:p>
            <a:r>
              <a:rPr lang="en-US" dirty="0"/>
              <a:t>--Break-</a:t>
            </a:r>
            <a:r>
              <a:rPr lang="en-US" dirty="0" smtClean="0"/>
              <a:t>-</a:t>
            </a:r>
            <a:endParaRPr lang="en-US" i="1" dirty="0"/>
          </a:p>
          <a:p>
            <a:pPr marL="609493" lvl="1"/>
            <a:endParaRPr lang="en-US" i="1"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322552" y="963487"/>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p>
          <a:p>
            <a:r>
              <a:rPr lang="en-US" dirty="0"/>
              <a:t>defined and executed in a single step.</a:t>
            </a:r>
          </a:p>
          <a:p>
            <a:r>
              <a:rPr lang="en-US" dirty="0"/>
              <a:t> All SQLScript statements, supported in procedures, are also supported in </a:t>
            </a:r>
            <a:r>
              <a:rPr lang="en-US" b="1" dirty="0"/>
              <a:t>anonymous blocks</a:t>
            </a:r>
            <a:r>
              <a:rPr lang="en-US" dirty="0"/>
              <a:t>.</a:t>
            </a:r>
          </a:p>
        </p:txBody>
      </p:sp>
      <p:pic>
        <p:nvPicPr>
          <p:cNvPr id="2050" name="Picture 2" descr="SAP HANA Academy - SAP HANA SQLScript: Anonymous Block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40" y="2392801"/>
            <a:ext cx="7437120"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41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12033" y="2305879"/>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193772"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91550" y="1084224"/>
            <a:ext cx="9819861" cy="400110"/>
          </a:xfrm>
          <a:prstGeom prst="rect">
            <a:avLst/>
          </a:prstGeom>
        </p:spPr>
        <p:txBody>
          <a:bodyPr wrap="square">
            <a:spAutoFit/>
          </a:bodyPr>
          <a:lstStyle/>
          <a:p>
            <a:r>
              <a:rPr lang="en-US" sz="2000" dirty="0" smtClean="0"/>
              <a:t> </a:t>
            </a:r>
            <a:r>
              <a:rPr lang="en-US" sz="2000" dirty="0" smtClean="0">
                <a:hlinkClick r:id="rId6"/>
              </a:rPr>
              <a:t>OIA Using SQL Script Advance</a:t>
            </a:r>
            <a:endParaRPr lang="en-US" sz="2000" dirty="0"/>
          </a:p>
        </p:txBody>
      </p:sp>
    </p:spTree>
    <p:extLst>
      <p:ext uri="{BB962C8B-B14F-4D97-AF65-F5344CB8AC3E}">
        <p14:creationId xmlns:p14="http://schemas.microsoft.com/office/powerpoint/2010/main" val="222293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Procedure Proxy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243040" y="923731"/>
            <a:ext cx="11900954" cy="923330"/>
          </a:xfrm>
          <a:prstGeom prst="rect">
            <a:avLst/>
          </a:prstGeom>
          <a:noFill/>
        </p:spPr>
        <p:txBody>
          <a:bodyPr wrap="square" rtlCol="0">
            <a:spAutoFit/>
          </a:bodyPr>
          <a:lstStyle/>
          <a:p>
            <a:r>
              <a:rPr lang="en-US" dirty="0"/>
              <a:t>The database </a:t>
            </a:r>
            <a:r>
              <a:rPr lang="en-US" b="1" dirty="0"/>
              <a:t>procedure proxy</a:t>
            </a:r>
            <a:r>
              <a:rPr lang="en-US" dirty="0"/>
              <a:t> defines the mapping between the database types of the parameter interface of the SQLScript </a:t>
            </a:r>
            <a:r>
              <a:rPr lang="en-US" b="1" dirty="0"/>
              <a:t>procedure</a:t>
            </a:r>
            <a:r>
              <a:rPr lang="en-US" dirty="0"/>
              <a:t> and ABAP data types. The following table lists the currently supported HANA-specific data types</a:t>
            </a:r>
          </a:p>
          <a:p>
            <a:r>
              <a:rPr lang="en-US" dirty="0"/>
              <a:t> and indicates which ABAP Dictionary types they are mapped to by default.</a:t>
            </a:r>
          </a:p>
        </p:txBody>
      </p:sp>
      <p:pic>
        <p:nvPicPr>
          <p:cNvPr id="3" name="Picture 2"/>
          <p:cNvPicPr>
            <a:picLocks noChangeAspect="1"/>
          </p:cNvPicPr>
          <p:nvPr/>
        </p:nvPicPr>
        <p:blipFill>
          <a:blip r:embed="rId3"/>
          <a:stretch>
            <a:fillRect/>
          </a:stretch>
        </p:blipFill>
        <p:spPr>
          <a:xfrm>
            <a:off x="789722" y="2241738"/>
            <a:ext cx="9552381" cy="4123809"/>
          </a:xfrm>
          <a:prstGeom prst="rect">
            <a:avLst/>
          </a:prstGeom>
        </p:spPr>
      </p:pic>
    </p:spTree>
    <p:extLst>
      <p:ext uri="{BB962C8B-B14F-4D97-AF65-F5344CB8AC3E}">
        <p14:creationId xmlns:p14="http://schemas.microsoft.com/office/powerpoint/2010/main" val="2852757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 Planning schedule concept with isometric perspective"/>
          <p:cNvPicPr>
            <a:picLocks noChangeAspect="1" noChangeArrowheads="1"/>
          </p:cNvPicPr>
          <p:nvPr/>
        </p:nvPicPr>
        <p:blipFill rotWithShape="1">
          <a:blip r:embed="rId2">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4247317"/>
          </a:xfrm>
          <a:prstGeom prst="rect">
            <a:avLst/>
          </a:prstGeom>
        </p:spPr>
        <p:txBody>
          <a:bodyPr>
            <a:spAutoFit/>
          </a:bodyPr>
          <a:lstStyle/>
          <a:p>
            <a:pPr marL="285750" lvl="0" indent="-285750">
              <a:buFont typeface="Arial" panose="020B0604020202020204" pitchFamily="34" charset="0"/>
              <a:buChar char="•"/>
            </a:pPr>
            <a:r>
              <a:rPr lang="en-US" i="1" dirty="0"/>
              <a:t>Describing Data Objects in SQL Script ( Variables )</a:t>
            </a:r>
          </a:p>
          <a:p>
            <a:pPr marL="895243" lvl="1" indent="-285750">
              <a:buFont typeface="Wingdings" panose="05000000000000000000" pitchFamily="2" charset="2"/>
              <a:buChar char="Ø"/>
            </a:pPr>
            <a:r>
              <a:rPr lang="en-US" i="1" dirty="0"/>
              <a:t>Scalar </a:t>
            </a:r>
          </a:p>
          <a:p>
            <a:pPr marL="895243" lvl="1" indent="-285750">
              <a:buFont typeface="Wingdings" panose="05000000000000000000" pitchFamily="2" charset="2"/>
              <a:buChar char="Ø"/>
            </a:pPr>
            <a:r>
              <a:rPr lang="en-US" i="1" dirty="0"/>
              <a:t>Array</a:t>
            </a:r>
          </a:p>
          <a:p>
            <a:pPr marL="895243" lvl="1" indent="-285750">
              <a:buFont typeface="Wingdings" panose="05000000000000000000" pitchFamily="2" charset="2"/>
              <a:buChar char="Ø"/>
            </a:pPr>
            <a:r>
              <a:rPr lang="en-US" i="1" dirty="0"/>
              <a:t>Tables</a:t>
            </a:r>
          </a:p>
          <a:p>
            <a:pPr marL="285750" lvl="0" indent="-285750">
              <a:buFont typeface="Arial" panose="020B0604020202020204" pitchFamily="34" charset="0"/>
              <a:buChar char="•"/>
            </a:pPr>
            <a:r>
              <a:rPr lang="en-US" i="1" dirty="0"/>
              <a:t>Concept of  Procedure</a:t>
            </a:r>
          </a:p>
          <a:p>
            <a:pPr marL="895243" lvl="1" indent="-285750">
              <a:buFont typeface="Wingdings" panose="05000000000000000000" pitchFamily="2" charset="2"/>
              <a:buChar char="Ø"/>
            </a:pPr>
            <a:r>
              <a:rPr lang="en-US" i="1" dirty="0"/>
              <a:t>Create Procedure </a:t>
            </a:r>
          </a:p>
          <a:p>
            <a:pPr marL="895243" lvl="1" indent="-285750">
              <a:buFont typeface="Wingdings" panose="05000000000000000000" pitchFamily="2" charset="2"/>
              <a:buChar char="Ø"/>
            </a:pPr>
            <a:r>
              <a:rPr lang="en-US" i="1" dirty="0"/>
              <a:t>Update Procedure</a:t>
            </a:r>
          </a:p>
          <a:p>
            <a:pPr marL="895243" lvl="1" indent="-285750">
              <a:buFont typeface="Wingdings" panose="05000000000000000000" pitchFamily="2" charset="2"/>
              <a:buChar char="Ø"/>
            </a:pPr>
            <a:r>
              <a:rPr lang="en-US" i="1" dirty="0"/>
              <a:t>Delete Procedure</a:t>
            </a:r>
          </a:p>
          <a:p>
            <a:pPr marL="285750" lvl="0" indent="-285750">
              <a:buFont typeface="Arial" panose="020B0604020202020204" pitchFamily="34" charset="0"/>
              <a:buChar char="•"/>
            </a:pPr>
            <a:r>
              <a:rPr lang="en-US" i="1" dirty="0"/>
              <a:t>Concept of  Cursor</a:t>
            </a:r>
          </a:p>
          <a:p>
            <a:pPr marL="895243" lvl="1" indent="-285750">
              <a:buFont typeface="Wingdings" panose="05000000000000000000" pitchFamily="2" charset="2"/>
              <a:buChar char="Ø"/>
            </a:pPr>
            <a:r>
              <a:rPr lang="en-US" i="1" dirty="0"/>
              <a:t>Implicit</a:t>
            </a:r>
          </a:p>
          <a:p>
            <a:pPr marL="895243" lvl="1" indent="-285750">
              <a:buFont typeface="Wingdings" panose="05000000000000000000" pitchFamily="2" charset="2"/>
              <a:buChar char="Ø"/>
            </a:pPr>
            <a:r>
              <a:rPr lang="en-US" i="1" dirty="0"/>
              <a:t>Explicit</a:t>
            </a:r>
          </a:p>
          <a:p>
            <a:pPr marL="285750" lvl="0" indent="-285750">
              <a:buFont typeface="Arial" panose="020B0604020202020204" pitchFamily="34" charset="0"/>
              <a:buChar char="•"/>
            </a:pPr>
            <a:r>
              <a:rPr lang="en-US" i="1" dirty="0"/>
              <a:t>Making Procedure with parameters</a:t>
            </a:r>
          </a:p>
          <a:p>
            <a:pPr marL="285750" lvl="0" indent="-285750">
              <a:buFont typeface="Arial" panose="020B0604020202020204" pitchFamily="34" charset="0"/>
              <a:buChar char="•"/>
            </a:pPr>
            <a:r>
              <a:rPr lang="en-US" i="1" dirty="0"/>
              <a:t>Making Anonymous Block in HANA Database</a:t>
            </a:r>
          </a:p>
          <a:p>
            <a:pPr marL="285750" lvl="0" indent="-285750">
              <a:buFont typeface="Arial" panose="020B0604020202020204" pitchFamily="34" charset="0"/>
              <a:buChar char="•"/>
            </a:pPr>
            <a:r>
              <a:rPr lang="en-US" i="1" dirty="0"/>
              <a:t>Describing User Defined Function with HANADB</a:t>
            </a:r>
          </a:p>
          <a:p>
            <a:pPr marL="285750" lvl="0" indent="-285750">
              <a:buFont typeface="Arial" panose="020B0604020202020204" pitchFamily="34" charset="0"/>
              <a:buChar char="•"/>
            </a:pPr>
            <a:r>
              <a:rPr lang="en-US" i="1" dirty="0"/>
              <a:t>Reuse Function for SQL queries</a:t>
            </a:r>
          </a:p>
        </p:txBody>
      </p:sp>
    </p:spTree>
    <p:extLst>
      <p:ext uri="{BB962C8B-B14F-4D97-AF65-F5344CB8AC3E}">
        <p14:creationId xmlns:p14="http://schemas.microsoft.com/office/powerpoint/2010/main" val="236651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Method’s to Consume HANA Objects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Database Connectivity ( ADBC )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 xmlns:a16="http://schemas.microsoft.com/office/drawing/2014/main"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a:t>System &gt; SAP NW 7.4 SP2 </a:t>
            </a:r>
          </a:p>
          <a:p>
            <a:r>
              <a:rPr lang="en-US" dirty="0"/>
              <a:t>We can use a proxy object in ABAP 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 xmlns:a16="http://schemas.microsoft.com/office/drawing/2014/main"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 xmlns:a16="http://schemas.microsoft.com/office/drawing/2014/main"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Script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228600" y="93472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7865</TotalTime>
  <Words>3062</Words>
  <Application>Microsoft Office PowerPoint</Application>
  <PresentationFormat>Widescreen</PresentationFormat>
  <Paragraphs>344</Paragraphs>
  <Slides>27</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Arial Black</vt:lpstr>
      <vt:lpstr>Calibri</vt:lpstr>
      <vt:lpstr>Calibri Light</vt:lpstr>
      <vt:lpstr>Candara</vt:lpstr>
      <vt:lpstr>Cooper Black</vt:lpstr>
      <vt:lpstr>Courier New</vt:lpstr>
      <vt:lpstr>Open Sans</vt:lpstr>
      <vt:lpstr>Segoe UI Light</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568</cp:revision>
  <dcterms:created xsi:type="dcterms:W3CDTF">2016-07-10T03:33:26Z</dcterms:created>
  <dcterms:modified xsi:type="dcterms:W3CDTF">2021-05-17T11:51:36Z</dcterms:modified>
</cp:coreProperties>
</file>